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V70mBXpBoydArzy0C+lcG2spY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EB7C-5CB6-4A6E-A53A-93575E92034E}">
  <a:tblStyle styleId="{A6DFEB7C-5CB6-4A6E-A53A-93575E92034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0"/>
    <p:restoredTop sz="94722"/>
  </p:normalViewPr>
  <p:slideViewPr>
    <p:cSldViewPr snapToGrid="0" snapToObjects="1">
      <p:cViewPr varScale="1">
        <p:scale>
          <a:sx n="112" d="100"/>
          <a:sy n="112" d="100"/>
        </p:scale>
        <p:origin x="224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2019/01/16/685857177/real-fake-news-activists-circulate-counterfeit-editions-of-the-washington-pos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newspaperarchive.com/frederick-news-post-leader-mar-11-1992-p-1/" TargetMode="External"/><Relationship Id="rId4" Type="http://schemas.openxmlformats.org/officeDocument/2006/relationships/hyperlink" Target="https://postnewsgroup.com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nthology/P17-2067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72f5637a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72f5637a2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772f5637a2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72f5637a2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772f5637a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altLang="zh-TW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images.app.goo.gl</a:t>
            </a:r>
            <a:r>
              <a:rPr lang="en-US" altLang="zh-TW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/1aKb6PX8Tya22YV88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818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72f5637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72f5637a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772f5637a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https://www.npr.org/2019/01/16/685857177/real-fake-news-activists-circulate-counterfeit-editions-of-the-washington-post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https://postnewsgroup.com/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https://newspaperarchive.com/frederick-news-post-leader-mar-11-1992-p-1/</a:t>
            </a:r>
            <a:endParaRPr/>
          </a:p>
        </p:txBody>
      </p:sp>
      <p:sp>
        <p:nvSpPr>
          <p:cNvPr id="167" name="Google Shape;1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https://www.aclweb.org/anthology/P17-2067/</a:t>
            </a:r>
            <a:endParaRPr/>
          </a:p>
        </p:txBody>
      </p:sp>
      <p:sp>
        <p:nvSpPr>
          <p:cNvPr id="245" name="Google Shape;24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72f5637a2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772f5637a2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72f5637a2_3_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772f5637a2_3_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g772f5637a2_3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772f5637a2_3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772f5637a2_3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72f5637a2_3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772f5637a2_3_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772f5637a2_3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772f5637a2_3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772f5637a2_3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72f5637a2_3_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772f5637a2_3_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772f5637a2_3_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772f5637a2_3_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772f5637a2_3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72f5637a2_3_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772f5637a2_3_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g772f5637a2_3_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g772f5637a2_3_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772f5637a2_3_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772f5637a2_3_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2f5637a2_3_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772f5637a2_3_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772f5637a2_3_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772f5637a2_3_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772f5637a2_3_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g772f5637a2_3_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772f5637a2_3_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772f5637a2_3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72f5637a2_3_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772f5637a2_3_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772f5637a2_3_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772f5637a2_3_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2f5637a2_3_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772f5637a2_3_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772f5637a2_3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72f5637a2_3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772f5637a2_3_4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g772f5637a2_3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g772f5637a2_3_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772f5637a2_3_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772f5637a2_3_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2f5637a2_3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772f5637a2_3_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g772f5637a2_3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g772f5637a2_3_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772f5637a2_3_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772f5637a2_3_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2f5637a2_3_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772f5637a2_3_6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g772f5637a2_3_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772f5637a2_3_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772f5637a2_3_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2f5637a2_3_6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g772f5637a2_3_6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g772f5637a2_3_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772f5637a2_3_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772f5637a2_3_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2f5637a2_3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g772f5637a2_3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g772f5637a2_3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g772f5637a2_3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g772f5637a2_3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939" y="7070"/>
            <a:ext cx="6967311" cy="6850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/>
          <p:nvPr/>
        </p:nvSpPr>
        <p:spPr>
          <a:xfrm>
            <a:off x="4847196" y="2828835"/>
            <a:ext cx="249760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72f5637a2_0_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772f5637a2_0_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88" name="Google Shape;288;g772f5637a2_0_9"/>
          <p:cNvGraphicFramePr/>
          <p:nvPr/>
        </p:nvGraphicFramePr>
        <p:xfrm>
          <a:off x="2770644" y="163143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22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Test Accuracy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Algorithm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KNN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Neuron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All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0.1515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0.1492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Context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0.1523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0.1965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Credit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0.1641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0.1618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Job title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0.1586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0.1476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Party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0.1555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0.1918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Speaker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0.1713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0.1736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State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0.1736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0.1602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Subject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0.1507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0.1634</a:t>
                      </a: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9" name="Google Shape;289;g772f5637a2_0_9"/>
          <p:cNvSpPr txBox="1"/>
          <p:nvPr/>
        </p:nvSpPr>
        <p:spPr>
          <a:xfrm>
            <a:off x="707600" y="304700"/>
            <a:ext cx="45087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Best Accuracies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11"/>
          <p:cNvGraphicFramePr/>
          <p:nvPr/>
        </p:nvGraphicFramePr>
        <p:xfrm>
          <a:off x="2770644" y="163305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22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Test Accuracy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Algorithm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KNN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Neuron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All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0.1515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0.1492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Context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0.1523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0.1965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Credit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0.1641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0.1618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Job title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0.1586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0.1476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Party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0.1555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0.1918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Speaker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0.1713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0.1736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State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0.1736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0.1602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Subject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0.1507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0.1634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95" name="Google Shape;295;p11"/>
          <p:cNvSpPr txBox="1"/>
          <p:nvPr/>
        </p:nvSpPr>
        <p:spPr>
          <a:xfrm>
            <a:off x="707600" y="304700"/>
            <a:ext cx="78825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Color the </a:t>
            </a:r>
            <a:r>
              <a:rPr lang="en-US" sz="44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top three</a:t>
            </a: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44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last three</a:t>
            </a:r>
            <a:endParaRPr sz="44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g772f5637a2_0_18"/>
          <p:cNvGraphicFramePr/>
          <p:nvPr/>
        </p:nvGraphicFramePr>
        <p:xfrm>
          <a:off x="2770644" y="1606883"/>
          <a:ext cx="6650700" cy="477389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22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Test Accuracy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Algorithm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KNN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Neuron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All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0.1515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0.1492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Context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0.1523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0.1965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Credit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0.1641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0.1618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Job title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0.1586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0.1476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Party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0.1555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0.1918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Speaker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0.1713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0.1736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State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FFFF"/>
                          </a:solidFill>
                        </a:rPr>
                        <a:t>0.1736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0.1602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Subject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0.1507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0.1634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1" name="Google Shape;301;g772f5637a2_0_18"/>
          <p:cNvSpPr/>
          <p:nvPr/>
        </p:nvSpPr>
        <p:spPr>
          <a:xfrm>
            <a:off x="2770650" y="3171875"/>
            <a:ext cx="6650700" cy="1814400"/>
          </a:xfrm>
          <a:prstGeom prst="rect">
            <a:avLst/>
          </a:prstGeom>
          <a:solidFill>
            <a:srgbClr val="C6C5C4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772f5637a2_0_18"/>
          <p:cNvSpPr/>
          <p:nvPr/>
        </p:nvSpPr>
        <p:spPr>
          <a:xfrm>
            <a:off x="2770650" y="5439675"/>
            <a:ext cx="6650700" cy="906900"/>
          </a:xfrm>
          <a:prstGeom prst="rect">
            <a:avLst/>
          </a:prstGeom>
          <a:solidFill>
            <a:srgbClr val="C6C5C4">
              <a:alpha val="85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772f5637a2_0_18"/>
          <p:cNvSpPr txBox="1"/>
          <p:nvPr/>
        </p:nvSpPr>
        <p:spPr>
          <a:xfrm>
            <a:off x="707600" y="304700"/>
            <a:ext cx="10510800" cy="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“All - Speaker” performs well!  </a:t>
            </a:r>
            <a:endParaRPr sz="44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62EB8A0-01D6-2E49-B6D5-5B07F51C3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1" y="881967"/>
            <a:ext cx="8468057" cy="50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6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72f5637a2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772f5637a2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1" name="Google Shape;311;g772f5637a2_0_0"/>
          <p:cNvGraphicFramePr/>
          <p:nvPr/>
        </p:nvGraphicFramePr>
        <p:xfrm>
          <a:off x="2770644" y="1073483"/>
          <a:ext cx="6650700" cy="477389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22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000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/>
                        <a:t>Test Accuracy</a:t>
                      </a:r>
                      <a:endParaRPr sz="28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Algorithm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KNN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lt1"/>
                          </a:solidFill>
                        </a:rPr>
                        <a:t>Neuron</a:t>
                      </a:r>
                      <a:endParaRPr sz="2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296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strike="noStrike" cap="none">
                          <a:solidFill>
                            <a:schemeClr val="dk1"/>
                          </a:solidFill>
                        </a:rPr>
                        <a:t>All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0.1515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0.1492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Context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0.1523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0.1965</a:t>
                      </a:r>
                      <a:endParaRPr sz="24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Credit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0.1641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0.1618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Job title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0.1586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0.1476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Party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0.1555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0.1918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Speaker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0.1713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0.1736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State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/>
                        <a:t>0.1736</a:t>
                      </a:r>
                      <a:endParaRPr sz="2400" b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0.1602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All - Subject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2F2F2"/>
                          </a:solidFill>
                        </a:rPr>
                        <a:t>0.1507</a:t>
                      </a:r>
                      <a:endParaRPr sz="24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0.1634</a:t>
                      </a:r>
                      <a:endParaRPr sz="24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2" name="Google Shape;312;g772f5637a2_0_0"/>
          <p:cNvSpPr/>
          <p:nvPr/>
        </p:nvSpPr>
        <p:spPr>
          <a:xfrm>
            <a:off x="4524866" y="2234152"/>
            <a:ext cx="433500" cy="3771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772f5637a2_0_0"/>
          <p:cNvSpPr/>
          <p:nvPr/>
        </p:nvSpPr>
        <p:spPr>
          <a:xfrm>
            <a:off x="4524866" y="4501301"/>
            <a:ext cx="433500" cy="3771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" name="Google Shape;318;p12"/>
          <p:cNvGraphicFramePr/>
          <p:nvPr/>
        </p:nvGraphicFramePr>
        <p:xfrm>
          <a:off x="2591291" y="1846556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155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KNN</a:t>
                      </a:r>
                      <a:endParaRPr sz="180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Neuron</a:t>
                      </a:r>
                      <a:endParaRPr sz="180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Validate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Test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0.1667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0.1515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0.2025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0.1492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Context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0.1523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0.1550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0.1965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credit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0.1783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0.1641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0.2033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0.1618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Job title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0.1586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0.1503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0.1476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Party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0.1659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0.1555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0.1604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0.1918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Speaker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0.1729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0.1713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0.1480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0.1736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State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0.1682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0.1736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0.1495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0.1602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Subject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0.1643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0.1507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0.1519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0.1634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9" name="Google Shape;319;p12"/>
          <p:cNvSpPr/>
          <p:nvPr/>
        </p:nvSpPr>
        <p:spPr>
          <a:xfrm>
            <a:off x="2338277" y="4483223"/>
            <a:ext cx="292963" cy="25745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/>
          <p:nvPr/>
        </p:nvSpPr>
        <p:spPr>
          <a:xfrm>
            <a:off x="2338276" y="3761221"/>
            <a:ext cx="292963" cy="25745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2"/>
          <p:cNvSpPr/>
          <p:nvPr/>
        </p:nvSpPr>
        <p:spPr>
          <a:xfrm>
            <a:off x="2338276" y="3400220"/>
            <a:ext cx="292963" cy="25745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6" name="Google Shape;326;p13"/>
          <p:cNvGraphicFramePr/>
          <p:nvPr/>
        </p:nvGraphicFramePr>
        <p:xfrm>
          <a:off x="620450" y="189982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179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Neuron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0.1667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0.2025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Context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0.1550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Credit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0.1783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0.2033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Job title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0.1503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Party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0.1659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0.1604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Speaker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0.1729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0.1480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State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0.1682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0.1495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Subject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0.1643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0.1519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27" name="Google Shape;327;p13"/>
          <p:cNvGraphicFramePr/>
          <p:nvPr/>
        </p:nvGraphicFramePr>
        <p:xfrm>
          <a:off x="6516702" y="186636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1799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Neuron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0.1515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0.1492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Context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0.1523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0.1965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credit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0.1641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0.1618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Job title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0.1586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0.1476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Party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0.1555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0.1918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Speaker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0.1713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0.1736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State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0.1736</a:t>
                      </a:r>
                      <a:endParaRPr sz="1800" b="1"/>
                    </a:p>
                  </a:txBody>
                  <a:tcPr marL="91450" marR="91450" marT="45725" marB="45725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0.1602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All - Subject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0.1507</a:t>
                      </a:r>
                      <a:endParaRPr sz="1800"/>
                    </a:p>
                  </a:txBody>
                  <a:tcPr marL="91450" marR="91450" marT="45725" marB="45725">
                    <a:solidFill>
                      <a:srgbClr val="F5003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0.1634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28" name="Google Shape;328;p13"/>
          <p:cNvSpPr txBox="1"/>
          <p:nvPr/>
        </p:nvSpPr>
        <p:spPr>
          <a:xfrm>
            <a:off x="754603" y="1346887"/>
            <a:ext cx="939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3"/>
          <p:cNvSpPr txBox="1"/>
          <p:nvPr/>
        </p:nvSpPr>
        <p:spPr>
          <a:xfrm>
            <a:off x="6516702" y="1346887"/>
            <a:ext cx="5559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4921" y="4044819"/>
            <a:ext cx="3612006" cy="254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3886" y="486650"/>
            <a:ext cx="3937000" cy="279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14"/>
          <p:cNvCxnSpPr/>
          <p:nvPr/>
        </p:nvCxnSpPr>
        <p:spPr>
          <a:xfrm>
            <a:off x="1418719" y="1836098"/>
            <a:ext cx="374216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p14"/>
          <p:cNvCxnSpPr/>
          <p:nvPr/>
        </p:nvCxnSpPr>
        <p:spPr>
          <a:xfrm>
            <a:off x="1231722" y="5279149"/>
            <a:ext cx="374216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14"/>
          <p:cNvSpPr txBox="1"/>
          <p:nvPr/>
        </p:nvSpPr>
        <p:spPr>
          <a:xfrm>
            <a:off x="155456" y="117318"/>
            <a:ext cx="891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4"/>
          <p:cNvSpPr txBox="1"/>
          <p:nvPr/>
        </p:nvSpPr>
        <p:spPr>
          <a:xfrm>
            <a:off x="155456" y="3495731"/>
            <a:ext cx="6030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749" y="7070"/>
            <a:ext cx="69745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0930" y="2816703"/>
            <a:ext cx="3810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5854" y="4628697"/>
            <a:ext cx="3132449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7572" y="1355118"/>
            <a:ext cx="2304722" cy="1993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696" y="4026932"/>
            <a:ext cx="2925060" cy="3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70871" y="5175190"/>
            <a:ext cx="2075926" cy="156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3696" y="88184"/>
            <a:ext cx="1991085" cy="222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83515" y="591715"/>
            <a:ext cx="1909081" cy="235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89034" y="270857"/>
            <a:ext cx="2041741" cy="189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12614" y="88184"/>
            <a:ext cx="4839093" cy="252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54539" y="2427417"/>
            <a:ext cx="3379952" cy="189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"/>
          <p:cNvPicPr preferRelativeResize="0"/>
          <p:nvPr/>
        </p:nvPicPr>
        <p:blipFill rotWithShape="1">
          <a:blip r:embed="rId14">
            <a:alphaModFix/>
          </a:blip>
          <a:srcRect t="3477" b="18192"/>
          <a:stretch/>
        </p:blipFill>
        <p:spPr>
          <a:xfrm>
            <a:off x="2501230" y="2286000"/>
            <a:ext cx="1650927" cy="230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861033" y="211906"/>
            <a:ext cx="2967087" cy="166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043392" y="4691660"/>
            <a:ext cx="2925060" cy="230325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"/>
          <p:cNvSpPr txBox="1"/>
          <p:nvPr/>
        </p:nvSpPr>
        <p:spPr>
          <a:xfrm>
            <a:off x="4655404" y="-362685"/>
            <a:ext cx="3462839" cy="7786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0" b="1" i="0" u="none" strike="noStrike" cap="non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50000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1000" y="764095"/>
            <a:ext cx="6350000" cy="55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2978870" y="2639505"/>
            <a:ext cx="663989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Existing Research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6833" y="794125"/>
            <a:ext cx="6168142" cy="574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/>
          <p:nvPr/>
        </p:nvSpPr>
        <p:spPr>
          <a:xfrm>
            <a:off x="6994689" y="2545237"/>
            <a:ext cx="2243579" cy="399225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3176833" y="794125"/>
            <a:ext cx="5995447" cy="610469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>
            <a:off x="3242821" y="1720392"/>
            <a:ext cx="1074655" cy="32522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4383464" y="1720392"/>
            <a:ext cx="1206631" cy="32522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5656083" y="1720392"/>
            <a:ext cx="1687397" cy="325224"/>
          </a:xfrm>
          <a:prstGeom prst="ellipse">
            <a:avLst/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5" descr="一張含有 畫畫, 花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761123">
            <a:off x="3887706" y="3216648"/>
            <a:ext cx="3047695" cy="196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/>
        </p:nvSpPr>
        <p:spPr>
          <a:xfrm>
            <a:off x="3657600" y="2639505"/>
            <a:ext cx="520597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Research</a:t>
            </a:r>
            <a:endParaRPr sz="7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8083" y="1998745"/>
            <a:ext cx="2540000" cy="2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7"/>
          <p:cNvGrpSpPr/>
          <p:nvPr/>
        </p:nvGrpSpPr>
        <p:grpSpPr>
          <a:xfrm>
            <a:off x="7147614" y="2144336"/>
            <a:ext cx="3249105" cy="2394409"/>
            <a:chOff x="7043919" y="2300140"/>
            <a:chExt cx="3249105" cy="2394409"/>
          </a:xfrm>
        </p:grpSpPr>
        <p:sp>
          <p:nvSpPr>
            <p:cNvPr id="216" name="Google Shape;216;p7"/>
            <p:cNvSpPr/>
            <p:nvPr/>
          </p:nvSpPr>
          <p:spPr>
            <a:xfrm>
              <a:off x="7043919" y="2300141"/>
              <a:ext cx="1021234" cy="236955"/>
            </a:xfrm>
            <a:prstGeom prst="roundRect">
              <a:avLst>
                <a:gd name="adj" fmla="val 16667"/>
              </a:avLst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8162568" y="2300140"/>
              <a:ext cx="1021234" cy="236955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9271790" y="2300140"/>
              <a:ext cx="1021234" cy="236955"/>
            </a:xfrm>
            <a:prstGeom prst="roundRect">
              <a:avLst>
                <a:gd name="adj" fmla="val 16667"/>
              </a:avLst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195372" y="2813834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201383" y="3107904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201383" y="3401975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7201383" y="3680969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7201383" y="3960176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7195372" y="4262313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8313249" y="2813834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8319260" y="3107904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319260" y="3401975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8319260" y="3680969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8319260" y="3960176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8313249" y="4262313"/>
              <a:ext cx="718326" cy="10701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9425115" y="2813834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9431126" y="3107904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9431126" y="3401975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9431126" y="3680969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9431126" y="3960176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9425115" y="4262313"/>
              <a:ext cx="718326" cy="107012"/>
            </a:xfrm>
            <a:prstGeom prst="rect">
              <a:avLst/>
            </a:prstGeom>
            <a:solidFill>
              <a:srgbClr val="CDCD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7062249" y="2655771"/>
              <a:ext cx="984572" cy="2038778"/>
            </a:xfrm>
            <a:prstGeom prst="rect">
              <a:avLst/>
            </a:prstGeom>
            <a:noFill/>
            <a:ln w="38100" cap="flat" cmpd="sng">
              <a:solidFill>
                <a:srgbClr val="CDCD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8189803" y="2655771"/>
              <a:ext cx="984572" cy="2038778"/>
            </a:xfrm>
            <a:prstGeom prst="rect">
              <a:avLst/>
            </a:prstGeom>
            <a:noFill/>
            <a:ln w="381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9291992" y="2655771"/>
              <a:ext cx="984572" cy="2038778"/>
            </a:xfrm>
            <a:prstGeom prst="rect">
              <a:avLst/>
            </a:prstGeom>
            <a:noFill/>
            <a:ln w="38100" cap="flat" cmpd="sng">
              <a:solidFill>
                <a:srgbClr val="CDCD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7"/>
          <p:cNvSpPr txBox="1"/>
          <p:nvPr/>
        </p:nvSpPr>
        <p:spPr>
          <a:xfrm>
            <a:off x="2173514" y="4939810"/>
            <a:ext cx="34091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rPr>
              <a:t>Detection Model</a:t>
            </a:r>
            <a:endParaRPr sz="3600" b="1">
              <a:solidFill>
                <a:srgbClr val="CDCDC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 txBox="1"/>
          <p:nvPr/>
        </p:nvSpPr>
        <p:spPr>
          <a:xfrm>
            <a:off x="8017393" y="4939811"/>
            <a:ext cx="18291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CDCDCD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sz="3600" b="1">
              <a:solidFill>
                <a:srgbClr val="CDCDC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417" y="1706251"/>
            <a:ext cx="4765669" cy="515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8"/>
          <p:cNvSpPr txBox="1"/>
          <p:nvPr/>
        </p:nvSpPr>
        <p:spPr>
          <a:xfrm>
            <a:off x="1467629" y="773163"/>
            <a:ext cx="25772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LIAR dataset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7862000" y="773163"/>
            <a:ext cx="24064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2007 - 2016</a:t>
            </a:r>
            <a:endParaRPr sz="36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8571" y="1706251"/>
            <a:ext cx="3493286" cy="24213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" name="Google Shape;251;p8"/>
          <p:cNvGraphicFramePr/>
          <p:nvPr/>
        </p:nvGraphicFramePr>
        <p:xfrm>
          <a:off x="7440523" y="4774732"/>
          <a:ext cx="3249375" cy="37085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108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Subject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Context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 dirty="0"/>
                        <a:t>State</a:t>
                      </a:r>
                      <a:endParaRPr sz="18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2" name="Google Shape;252;p8"/>
          <p:cNvGraphicFramePr/>
          <p:nvPr/>
        </p:nvGraphicFramePr>
        <p:xfrm>
          <a:off x="6800048" y="5553334"/>
          <a:ext cx="4530350" cy="370850"/>
        </p:xfrm>
        <a:graphic>
          <a:graphicData uri="http://schemas.openxmlformats.org/drawingml/2006/table">
            <a:tbl>
              <a:tblPr firstRow="1" bandRow="1">
                <a:noFill/>
                <a:tableStyleId>{A6DFEB7C-5CB6-4A6E-A53A-93575E92034E}</a:tableStyleId>
              </a:tblPr>
              <a:tblGrid>
                <a:gridCol w="123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Speaker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Job Title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Party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Credit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72f5637a2_3_75"/>
          <p:cNvSpPr/>
          <p:nvPr/>
        </p:nvSpPr>
        <p:spPr>
          <a:xfrm>
            <a:off x="705440" y="1677973"/>
            <a:ext cx="2168166" cy="1121789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8" name="Google Shape;258;g772f5637a2_3_75"/>
          <p:cNvGrpSpPr/>
          <p:nvPr/>
        </p:nvGrpSpPr>
        <p:grpSpPr>
          <a:xfrm>
            <a:off x="2960017" y="1677972"/>
            <a:ext cx="3678811" cy="1121789"/>
            <a:chOff x="2960017" y="1677972"/>
            <a:chExt cx="3678811" cy="1121789"/>
          </a:xfrm>
        </p:grpSpPr>
        <p:sp>
          <p:nvSpPr>
            <p:cNvPr id="259" name="Google Shape;259;g772f5637a2_3_75"/>
            <p:cNvSpPr/>
            <p:nvPr/>
          </p:nvSpPr>
          <p:spPr>
            <a:xfrm>
              <a:off x="4381107" y="1677972"/>
              <a:ext cx="2257721" cy="112178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0" name="Google Shape;260;g772f5637a2_3_75"/>
            <p:cNvCxnSpPr/>
            <p:nvPr/>
          </p:nvCxnSpPr>
          <p:spPr>
            <a:xfrm>
              <a:off x="2960017" y="2238868"/>
              <a:ext cx="1310327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64" name="Google Shape;264;g772f5637a2_3_75"/>
          <p:cNvGrpSpPr/>
          <p:nvPr/>
        </p:nvGrpSpPr>
        <p:grpSpPr>
          <a:xfrm>
            <a:off x="5115612" y="3855563"/>
            <a:ext cx="3139124" cy="1121789"/>
            <a:chOff x="5115612" y="3855563"/>
            <a:chExt cx="3139124" cy="1121789"/>
          </a:xfrm>
        </p:grpSpPr>
        <p:sp>
          <p:nvSpPr>
            <p:cNvPr id="265" name="Google Shape;265;g772f5637a2_3_75"/>
            <p:cNvSpPr/>
            <p:nvPr/>
          </p:nvSpPr>
          <p:spPr>
            <a:xfrm>
              <a:off x="5115612" y="3855563"/>
              <a:ext cx="2168166" cy="112178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6" name="Google Shape;266;g772f5637a2_3_75"/>
            <p:cNvCxnSpPr/>
            <p:nvPr/>
          </p:nvCxnSpPr>
          <p:spPr>
            <a:xfrm rot="10800000">
              <a:off x="7352907" y="4416458"/>
              <a:ext cx="90182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67" name="Google Shape;267;g772f5637a2_3_75"/>
          <p:cNvGrpSpPr/>
          <p:nvPr/>
        </p:nvGrpSpPr>
        <p:grpSpPr>
          <a:xfrm>
            <a:off x="705440" y="3855563"/>
            <a:ext cx="4319048" cy="1121789"/>
            <a:chOff x="705440" y="3855563"/>
            <a:chExt cx="4319048" cy="1121789"/>
          </a:xfrm>
        </p:grpSpPr>
        <p:sp>
          <p:nvSpPr>
            <p:cNvPr id="268" name="Google Shape;268;g772f5637a2_3_75"/>
            <p:cNvSpPr/>
            <p:nvPr/>
          </p:nvSpPr>
          <p:spPr>
            <a:xfrm>
              <a:off x="705440" y="3855563"/>
              <a:ext cx="3439214" cy="112178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Identify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Important Features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9" name="Google Shape;269;g772f5637a2_3_75"/>
            <p:cNvCxnSpPr/>
            <p:nvPr/>
          </p:nvCxnSpPr>
          <p:spPr>
            <a:xfrm rot="10800000">
              <a:off x="4270344" y="4416458"/>
              <a:ext cx="754144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270" name="Google Shape;270;g772f5637a2_3_75"/>
          <p:cNvGrpSpPr/>
          <p:nvPr/>
        </p:nvGrpSpPr>
        <p:grpSpPr>
          <a:xfrm>
            <a:off x="8331724" y="2238866"/>
            <a:ext cx="2275134" cy="2738486"/>
            <a:chOff x="8331724" y="2238866"/>
            <a:chExt cx="2275134" cy="2738486"/>
          </a:xfrm>
        </p:grpSpPr>
        <p:sp>
          <p:nvSpPr>
            <p:cNvPr id="271" name="Google Shape;271;g772f5637a2_3_75"/>
            <p:cNvSpPr/>
            <p:nvPr/>
          </p:nvSpPr>
          <p:spPr>
            <a:xfrm>
              <a:off x="8331724" y="3855563"/>
              <a:ext cx="2168166" cy="112178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Optimize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Algorithms</a:t>
              </a: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2" name="Google Shape;272;g772f5637a2_3_75"/>
            <p:cNvCxnSpPr/>
            <p:nvPr/>
          </p:nvCxnSpPr>
          <p:spPr>
            <a:xfrm>
              <a:off x="10594158" y="2238866"/>
              <a:ext cx="12700" cy="2177591"/>
            </a:xfrm>
            <a:prstGeom prst="bentConnector3">
              <a:avLst>
                <a:gd name="adj1" fmla="val 6624740"/>
              </a:avLst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73" name="Google Shape;273;g772f5637a2_3_75"/>
          <p:cNvSpPr txBox="1"/>
          <p:nvPr/>
        </p:nvSpPr>
        <p:spPr>
          <a:xfrm>
            <a:off x="8496693" y="5115669"/>
            <a:ext cx="2530716" cy="967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Neuron Network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K-nearest Neighbors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772f5637a2_3_75"/>
          <p:cNvSpPr txBox="1"/>
          <p:nvPr/>
        </p:nvSpPr>
        <p:spPr>
          <a:xfrm>
            <a:off x="705440" y="380630"/>
            <a:ext cx="412638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Research Process</a:t>
            </a:r>
            <a:endParaRPr sz="4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A3F037C2-2A32-1D4C-95A9-96E7C14009B9}"/>
              </a:ext>
            </a:extLst>
          </p:cNvPr>
          <p:cNvGrpSpPr/>
          <p:nvPr/>
        </p:nvGrpSpPr>
        <p:grpSpPr>
          <a:xfrm>
            <a:off x="6730738" y="647069"/>
            <a:ext cx="4056080" cy="2152692"/>
            <a:chOff x="6730738" y="647069"/>
            <a:chExt cx="4056080" cy="2152692"/>
          </a:xfrm>
        </p:grpSpPr>
        <p:grpSp>
          <p:nvGrpSpPr>
            <p:cNvPr id="261" name="Google Shape;261;g772f5637a2_3_75"/>
            <p:cNvGrpSpPr/>
            <p:nvPr/>
          </p:nvGrpSpPr>
          <p:grpSpPr>
            <a:xfrm>
              <a:off x="6730738" y="1677972"/>
              <a:ext cx="3769151" cy="1121789"/>
              <a:chOff x="6730738" y="1677972"/>
              <a:chExt cx="3769151" cy="1121789"/>
            </a:xfrm>
          </p:grpSpPr>
          <p:sp>
            <p:nvSpPr>
              <p:cNvPr id="262" name="Google Shape;262;g772f5637a2_3_75"/>
              <p:cNvSpPr/>
              <p:nvPr/>
            </p:nvSpPr>
            <p:spPr>
              <a:xfrm>
                <a:off x="8146330" y="1677972"/>
                <a:ext cx="2353560" cy="1121789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Encoding &amp;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Preprocessing</a:t>
                </a:r>
                <a:endParaRPr sz="2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63" name="Google Shape;263;g772f5637a2_3_75"/>
              <p:cNvCxnSpPr/>
              <p:nvPr/>
            </p:nvCxnSpPr>
            <p:spPr>
              <a:xfrm>
                <a:off x="6730738" y="2243579"/>
                <a:ext cx="1348033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2F2F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sp>
          <p:nvSpPr>
            <p:cNvPr id="275" name="Google Shape;275;g772f5637a2_3_75"/>
            <p:cNvSpPr txBox="1"/>
            <p:nvPr/>
          </p:nvSpPr>
          <p:spPr>
            <a:xfrm>
              <a:off x="8496618" y="647069"/>
              <a:ext cx="2290200" cy="96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err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CountVectorizer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 err="1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TfidfVectorizer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437</Words>
  <Application>Microsoft Macintosh PowerPoint</Application>
  <PresentationFormat>寬螢幕</PresentationFormat>
  <Paragraphs>259</Paragraphs>
  <Slides>18</Slides>
  <Notes>18</Notes>
  <HiddenSlides>4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Arial</vt:lpstr>
      <vt:lpstr>Calibri</vt:lpstr>
      <vt:lpstr>Office 佈景主題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Wang, Chun Wei</dc:creator>
  <cp:lastModifiedBy>Wang, Chun Wei</cp:lastModifiedBy>
  <cp:revision>4</cp:revision>
  <dcterms:created xsi:type="dcterms:W3CDTF">2020-05-03T19:25:50Z</dcterms:created>
  <dcterms:modified xsi:type="dcterms:W3CDTF">2020-05-04T21:30:34Z</dcterms:modified>
</cp:coreProperties>
</file>